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4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CBF7-E442-433A-93B3-513004C595C5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CBF4-A716-4FB2-99E5-017304F6B0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043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CBF7-E442-433A-93B3-513004C595C5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CBF4-A716-4FB2-99E5-017304F6B0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5940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CBF7-E442-433A-93B3-513004C595C5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CBF4-A716-4FB2-99E5-017304F6B0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7677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CBF7-E442-433A-93B3-513004C595C5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CBF4-A716-4FB2-99E5-017304F6B0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5967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CBF7-E442-433A-93B3-513004C595C5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CBF4-A716-4FB2-99E5-017304F6B0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778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CBF7-E442-433A-93B3-513004C595C5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CBF4-A716-4FB2-99E5-017304F6B0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9689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CBF7-E442-433A-93B3-513004C595C5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CBF4-A716-4FB2-99E5-017304F6B0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0636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CBF7-E442-433A-93B3-513004C595C5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CBF4-A716-4FB2-99E5-017304F6B0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3782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CBF7-E442-433A-93B3-513004C595C5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CBF4-A716-4FB2-99E5-017304F6B0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4701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CBF7-E442-433A-93B3-513004C595C5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CBF4-A716-4FB2-99E5-017304F6B0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1110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CBF7-E442-433A-93B3-513004C595C5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CBF4-A716-4FB2-99E5-017304F6B0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9828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CBF7-E442-433A-93B3-513004C595C5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ACBF4-A716-4FB2-99E5-017304F6B0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8559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Devoir cours à distance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Chapitre 1: Métabolisme des glucides</a:t>
            </a:r>
          </a:p>
          <a:p>
            <a:endParaRPr lang="fr-FR" dirty="0" smtClean="0"/>
          </a:p>
          <a:p>
            <a:r>
              <a:rPr lang="fr-FR" dirty="0" smtClean="0"/>
              <a:t>Pré requis obligatoire à assimiler par l’étudiant  avant de démarrer ce devoir: structure des glucides dans l’espace et type de liaisons-</a:t>
            </a:r>
            <a:r>
              <a:rPr lang="fr-FR" dirty="0" err="1" smtClean="0"/>
              <a:t>str</a:t>
            </a:r>
            <a:r>
              <a:rPr lang="fr-FR" dirty="0" smtClean="0"/>
              <a:t> de ATP, NADH+H+, </a:t>
            </a:r>
            <a:r>
              <a:rPr lang="fr-FR" dirty="0" smtClean="0"/>
              <a:t>NADPH+H+, </a:t>
            </a:r>
            <a:r>
              <a:rPr lang="fr-FR" dirty="0" smtClean="0"/>
              <a:t>FAD et des </a:t>
            </a:r>
            <a:r>
              <a:rPr lang="fr-FR" dirty="0" err="1" smtClean="0"/>
              <a:t>co</a:t>
            </a:r>
            <a:r>
              <a:rPr lang="fr-FR" dirty="0" smtClean="0"/>
              <a:t>-enzymes-réaction </a:t>
            </a:r>
            <a:r>
              <a:rPr lang="fr-FR" dirty="0" err="1" smtClean="0"/>
              <a:t>Ox</a:t>
            </a:r>
            <a:r>
              <a:rPr lang="fr-FR" dirty="0" smtClean="0"/>
              <a:t>/</a:t>
            </a:r>
            <a:r>
              <a:rPr lang="fr-FR" dirty="0" err="1" smtClean="0"/>
              <a:t>red</a:t>
            </a:r>
            <a:r>
              <a:rPr lang="fr-FR" dirty="0" smtClean="0"/>
              <a:t> - déshydrogénation- enzymologie-réactions chimiques et équilibre-thermodynamique-rappel de la glycolyse vu au lycée, définition, lieu, nombre de réactions, 2 phases, production d’ATP et production de NADH+H+</a:t>
            </a:r>
          </a:p>
          <a:p>
            <a:r>
              <a:rPr lang="fr-FR" dirty="0" smtClean="0"/>
              <a:t>L’étudiant doit préparer son cours en utilisant des sources fournis (poly, livres) ou recherche (livres, </a:t>
            </a:r>
            <a:r>
              <a:rPr lang="fr-FR" dirty="0" err="1" smtClean="0"/>
              <a:t>weeb</a:t>
            </a:r>
            <a:r>
              <a:rPr lang="fr-FR" dirty="0" smtClean="0"/>
              <a:t>)</a:t>
            </a:r>
          </a:p>
          <a:p>
            <a:r>
              <a:rPr lang="fr-FR" dirty="0" smtClean="0"/>
              <a:t> ci-dessous les gros titres :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22540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571480"/>
            <a:ext cx="8186766" cy="6072230"/>
          </a:xfrm>
        </p:spPr>
        <p:txBody>
          <a:bodyPr>
            <a:normAutofit/>
          </a:bodyPr>
          <a:lstStyle/>
          <a:p>
            <a:r>
              <a:rPr lang="fr-FR" sz="1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La  glycogénogenèse et dégradation du glycogène (glycogénolyse)</a:t>
            </a:r>
          </a:p>
          <a:p>
            <a:pPr>
              <a:buNone/>
            </a:pPr>
            <a:r>
              <a:rPr lang="fr-FR" sz="1600" b="1" dirty="0" smtClean="0">
                <a:latin typeface="Arial Black" panose="020B0A04020102020204" pitchFamily="34" charset="0"/>
              </a:rPr>
              <a:t>Définition</a:t>
            </a:r>
            <a:r>
              <a:rPr lang="fr-FR" sz="1600" b="1" dirty="0" smtClean="0">
                <a:latin typeface="Arial Black" panose="020B0A04020102020204" pitchFamily="34" charset="0"/>
              </a:rPr>
              <a:t>, réactions chimiques dans l’espace, enzymes de chaque étape</a:t>
            </a:r>
          </a:p>
          <a:p>
            <a:r>
              <a:rPr lang="fr-FR" sz="1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La néoglucogenèse et synthèse du glucose</a:t>
            </a:r>
          </a:p>
          <a:p>
            <a:r>
              <a:rPr lang="fr-FR" sz="1600" b="1" dirty="0" smtClean="0">
                <a:latin typeface="Arial Black" panose="020B0A04020102020204" pitchFamily="34" charset="0"/>
              </a:rPr>
              <a:t>Définition, réactions chimiques dans l’espace, enzymes de chaque étape</a:t>
            </a:r>
          </a:p>
          <a:p>
            <a:r>
              <a:rPr lang="fr-FR" sz="1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La  glycolyse  ou voie d’</a:t>
            </a:r>
            <a:r>
              <a:rPr lang="fr-FR" sz="16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Embden</a:t>
            </a:r>
            <a:r>
              <a:rPr lang="fr-FR" sz="1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et toutes les étapes </a:t>
            </a:r>
          </a:p>
          <a:p>
            <a:r>
              <a:rPr lang="fr-FR" sz="1600" b="1" dirty="0" smtClean="0">
                <a:latin typeface="Arial Black" panose="020B0A04020102020204" pitchFamily="34" charset="0"/>
              </a:rPr>
              <a:t>Définition, réactions chimiques dans l’espace, enzymes de chaque étape</a:t>
            </a:r>
          </a:p>
          <a:p>
            <a:r>
              <a:rPr lang="fr-FR" sz="1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Autres oses comme source d’</a:t>
            </a:r>
            <a:r>
              <a:rPr lang="fr-FR" sz="16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énérgie</a:t>
            </a:r>
            <a:r>
              <a:rPr lang="fr-FR" sz="1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( Fructose et Galactose)</a:t>
            </a:r>
            <a:endParaRPr lang="fr-FR" sz="16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fr-FR" sz="16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fr-FR" sz="1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Bilan </a:t>
            </a:r>
            <a:r>
              <a:rPr lang="fr-FR" sz="1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de la glycolyse  Travaux dirigé</a:t>
            </a:r>
          </a:p>
          <a:p>
            <a:r>
              <a:rPr lang="fr-FR" sz="1600" b="1" dirty="0" smtClean="0">
                <a:latin typeface="Arial Black" panose="020B0A04020102020204" pitchFamily="34" charset="0"/>
              </a:rPr>
              <a:t>Définition, schéma général des réactions chimiques, enzymes  clé de chaque étape bilan en ATP si tous les Co-</a:t>
            </a:r>
            <a:r>
              <a:rPr lang="fr-FR" sz="1600" b="1" dirty="0" err="1" smtClean="0">
                <a:latin typeface="Arial Black" panose="020B0A04020102020204" pitchFamily="34" charset="0"/>
              </a:rPr>
              <a:t>enz</a:t>
            </a:r>
            <a:r>
              <a:rPr lang="fr-FR" sz="1600" b="1" dirty="0" smtClean="0">
                <a:latin typeface="Arial Black" panose="020B0A04020102020204" pitchFamily="34" charset="0"/>
              </a:rPr>
              <a:t> sont ré oxyde au niveau de la chaine respiratoire (rappel de la chaine respiratoire)</a:t>
            </a:r>
          </a:p>
          <a:p>
            <a:r>
              <a:rPr lang="fr-FR" sz="1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Devenir du Pyruvate en </a:t>
            </a:r>
            <a:r>
              <a:rPr lang="fr-FR" sz="16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anérobiose</a:t>
            </a:r>
            <a:r>
              <a:rPr lang="fr-FR" sz="1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fermentation alcoolique, fermentation acide et synthèse du glycérol (lipides)</a:t>
            </a:r>
          </a:p>
          <a:p>
            <a:r>
              <a:rPr lang="fr-FR" sz="1600" b="1" dirty="0" smtClean="0">
                <a:latin typeface="Arial Black" panose="020B0A04020102020204" pitchFamily="34" charset="0"/>
              </a:rPr>
              <a:t>Définition, réactions chimiques dans l’espace, enzymes de chaque étape</a:t>
            </a:r>
          </a:p>
          <a:p>
            <a:r>
              <a:rPr lang="fr-FR" sz="1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Bilan de la fermentation  Travaux dirigé    </a:t>
            </a:r>
            <a:r>
              <a:rPr lang="fr-FR" sz="1600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idem question</a:t>
            </a:r>
          </a:p>
          <a:p>
            <a:endParaRPr lang="fr-FR" sz="1600" b="1" dirty="0" smtClean="0">
              <a:latin typeface="Arial Black" panose="020B0A04020102020204" pitchFamily="34" charset="0"/>
            </a:endParaRPr>
          </a:p>
          <a:p>
            <a:endParaRPr lang="fr-FR" sz="1600" b="1" dirty="0" smtClean="0">
              <a:latin typeface="Arial Black" panose="020B0A04020102020204" pitchFamily="34" charset="0"/>
            </a:endParaRPr>
          </a:p>
          <a:p>
            <a:endParaRPr lang="fr-FR" sz="16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fr-FR" sz="16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fr-FR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5715040" cy="43971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Cycle de Krebs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fontScale="92500" lnSpcReduction="10000"/>
          </a:bodyPr>
          <a:lstStyle/>
          <a:p>
            <a:r>
              <a:rPr lang="fr-FR" sz="1900" b="1" dirty="0" smtClean="0"/>
              <a:t>Définition - lieu – Rôle – découverte - rappel des cours du lycée- différentes nomenclatures</a:t>
            </a:r>
          </a:p>
          <a:p>
            <a:r>
              <a:rPr lang="fr-FR" sz="2600" dirty="0" smtClean="0"/>
              <a:t> </a:t>
            </a:r>
            <a:r>
              <a:rPr lang="fr-FR" sz="2600" dirty="0" smtClean="0">
                <a:solidFill>
                  <a:srgbClr val="FF0000"/>
                </a:solidFill>
              </a:rPr>
              <a:t>Complexe enzymatique de la pyruvate décarboxylase </a:t>
            </a:r>
          </a:p>
          <a:p>
            <a:pPr>
              <a:buNone/>
            </a:pPr>
            <a:r>
              <a:rPr lang="fr-FR" sz="2200" b="1" dirty="0" smtClean="0"/>
              <a:t> Définition du </a:t>
            </a:r>
            <a:r>
              <a:rPr lang="fr-FR" sz="2200" b="1" dirty="0" err="1" smtClean="0"/>
              <a:t>cpx</a:t>
            </a:r>
            <a:r>
              <a:rPr lang="fr-FR" sz="2200" b="1" dirty="0" smtClean="0"/>
              <a:t>, les 5 étapes, 5 Co-</a:t>
            </a:r>
            <a:r>
              <a:rPr lang="fr-FR" sz="2200" b="1" dirty="0" err="1" smtClean="0"/>
              <a:t>enz</a:t>
            </a:r>
            <a:r>
              <a:rPr lang="fr-FR" sz="2200" b="1" dirty="0" smtClean="0"/>
              <a:t> des réactions enzymatiques</a:t>
            </a:r>
          </a:p>
          <a:p>
            <a:pPr>
              <a:buNone/>
            </a:pPr>
            <a:r>
              <a:rPr lang="fr-FR" sz="1600" dirty="0" smtClean="0">
                <a:solidFill>
                  <a:srgbClr val="FF0000"/>
                </a:solidFill>
              </a:rPr>
              <a:t>        </a:t>
            </a:r>
            <a:r>
              <a:rPr lang="fr-FR" sz="2400" dirty="0" smtClean="0">
                <a:solidFill>
                  <a:srgbClr val="FF0000"/>
                </a:solidFill>
              </a:rPr>
              <a:t>Les  8 réactions  du cycle de Krebs</a:t>
            </a:r>
          </a:p>
          <a:p>
            <a:pPr>
              <a:buNone/>
            </a:pPr>
            <a:r>
              <a:rPr lang="fr-FR" sz="2400" dirty="0" smtClean="0"/>
              <a:t>Définition et schéma du cycle, les réactions chimiques avec structure et stéréochimie, les Co-</a:t>
            </a:r>
            <a:r>
              <a:rPr lang="fr-FR" sz="2400" dirty="0" err="1" smtClean="0"/>
              <a:t>enz</a:t>
            </a:r>
            <a:r>
              <a:rPr lang="fr-FR" sz="2400" dirty="0" smtClean="0"/>
              <a:t> des réactions enzymatiques, les enzymes  clefs de chaque étape de la réaction</a:t>
            </a:r>
          </a:p>
          <a:p>
            <a:pPr>
              <a:buNone/>
            </a:pPr>
            <a:r>
              <a:rPr lang="fr-FR" sz="15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Bilan d’un tour de CK  Travaux dirigé</a:t>
            </a:r>
          </a:p>
          <a:p>
            <a:pPr>
              <a:buNone/>
            </a:pPr>
            <a:endParaRPr lang="fr-FR" sz="14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fr-FR" sz="1400" b="1" dirty="0" smtClean="0">
                <a:latin typeface="Arial Black" panose="020B0A04020102020204" pitchFamily="34" charset="0"/>
              </a:rPr>
              <a:t>Bilan carbone d’un tour de cycle</a:t>
            </a:r>
          </a:p>
          <a:p>
            <a:pPr>
              <a:buNone/>
            </a:pPr>
            <a:r>
              <a:rPr lang="fr-FR" sz="1400" b="1" dirty="0" smtClean="0">
                <a:latin typeface="Arial Black" panose="020B0A04020102020204" pitchFamily="34" charset="0"/>
              </a:rPr>
              <a:t>Bilan énergétique d’un tour de cycle si tous les coenzymes sont réduit au niveau de la chaine respiratoire</a:t>
            </a:r>
            <a:endParaRPr lang="fr-FR" sz="2400" dirty="0" smtClean="0"/>
          </a:p>
          <a:p>
            <a:pPr>
              <a:buNone/>
            </a:pPr>
            <a:r>
              <a:rPr lang="fr-FR" sz="1100" dirty="0" smtClean="0">
                <a:solidFill>
                  <a:srgbClr val="FF0000"/>
                </a:solidFill>
              </a:rPr>
              <a:t> </a:t>
            </a:r>
            <a:r>
              <a:rPr lang="fr-FR" sz="2600" dirty="0" smtClean="0">
                <a:solidFill>
                  <a:srgbClr val="FF0000"/>
                </a:solidFill>
              </a:rPr>
              <a:t>Devenir, plaque tournante, formation et alimentation des produits  CK   et cycle de Krebs modifie (cycle de </a:t>
            </a:r>
            <a:r>
              <a:rPr lang="fr-FR" sz="2600" dirty="0" err="1" smtClean="0">
                <a:solidFill>
                  <a:srgbClr val="FF0000"/>
                </a:solidFill>
              </a:rPr>
              <a:t>Glyoxylate</a:t>
            </a:r>
            <a:r>
              <a:rPr lang="fr-FR" sz="2600" dirty="0" smtClean="0">
                <a:solidFill>
                  <a:srgbClr val="FF0000"/>
                </a:solidFill>
              </a:rPr>
              <a:t>)</a:t>
            </a:r>
            <a:endParaRPr lang="fr-FR" sz="2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les produits, les réactions, les voies, réversibilité, </a:t>
            </a:r>
            <a:r>
              <a:rPr lang="fr-FR" dirty="0" err="1" smtClean="0"/>
              <a:t>Korenberg</a:t>
            </a:r>
            <a:r>
              <a:rPr lang="fr-FR" dirty="0" smtClean="0"/>
              <a:t> bilan </a:t>
            </a:r>
            <a:r>
              <a:rPr lang="fr-FR" dirty="0" err="1" smtClean="0"/>
              <a:t>etc</a:t>
            </a:r>
            <a:r>
              <a:rPr lang="fr-FR" dirty="0" smtClean="0"/>
              <a:t> pour répondre à ce titre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397</Words>
  <Application>Microsoft Office PowerPoint</Application>
  <PresentationFormat>Affichage à l'écran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Devoir cours à distance</vt:lpstr>
      <vt:lpstr>Diapositive 2</vt:lpstr>
      <vt:lpstr>Cycle de Krebs</vt:lpstr>
    </vt:vector>
  </TitlesOfParts>
  <Company>Faculté de Pharmacie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Mohamed</dc:creator>
  <cp:lastModifiedBy>Sony</cp:lastModifiedBy>
  <cp:revision>33</cp:revision>
  <dcterms:created xsi:type="dcterms:W3CDTF">2016-03-20T06:30:32Z</dcterms:created>
  <dcterms:modified xsi:type="dcterms:W3CDTF">2020-03-19T13:15:32Z</dcterms:modified>
</cp:coreProperties>
</file>